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3" r:id="rId1"/>
  </p:sldMasterIdLst>
  <p:notesMasterIdLst>
    <p:notesMasterId r:id="rId11"/>
  </p:notesMasterIdLst>
  <p:sldIdLst>
    <p:sldId id="257" r:id="rId2"/>
    <p:sldId id="260" r:id="rId3"/>
    <p:sldId id="258" r:id="rId4"/>
    <p:sldId id="287" r:id="rId5"/>
    <p:sldId id="261" r:id="rId6"/>
    <p:sldId id="268" r:id="rId7"/>
    <p:sldId id="269" r:id="rId8"/>
    <p:sldId id="295" r:id="rId9"/>
    <p:sldId id="271" r:id="rId10"/>
  </p:sldIdLst>
  <p:sldSz cx="9144000" cy="5143500" type="screen16x9"/>
  <p:notesSz cx="7315200" cy="96012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318C9DE-D001-457E-9AFB-3D4317BED3C1}">
  <a:tblStyle styleId="{0318C9DE-D001-457E-9AFB-3D4317BED3C1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7" d="100"/>
          <a:sy n="147" d="100"/>
        </p:scale>
        <p:origin x="-112" y="-3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5" d="100"/>
        <a:sy n="11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457200" y="720725"/>
            <a:ext cx="6400799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947530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velandleisure.com/hotels-resorts/cosmopolitan-las-vegas" TargetMode="External"/><Relationship Id="rId4" Type="http://schemas.openxmlformats.org/officeDocument/2006/relationships/hyperlink" Target="http://www.latimes.com/travel/la-tr-vegas-facebook-messenger-20170502-story.html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25" cy="43195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00" cy="4319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171450" lvl="0" indent="-171450">
              <a:spcBef>
                <a:spcPts val="0"/>
              </a:spcBef>
              <a:buFontTx/>
              <a:buChar char="-"/>
            </a:pPr>
            <a:r>
              <a:rPr lang="en-US" dirty="0" smtClean="0"/>
              <a:t>It’s not currently disrupting ANYTHING in Las Vegas, because no one has done it right</a:t>
            </a:r>
          </a:p>
          <a:p>
            <a:pPr marL="171450" lvl="0" indent="-171450">
              <a:spcBef>
                <a:spcPts val="0"/>
              </a:spcBef>
              <a:buFontTx/>
              <a:buChar char="-"/>
            </a:pPr>
            <a:r>
              <a:rPr lang="en-US" dirty="0" smtClean="0"/>
              <a:t>Leaders</a:t>
            </a:r>
            <a:r>
              <a:rPr lang="en-US" baseline="0" dirty="0" smtClean="0"/>
              <a:t> in specific industries have had some success, but the technology and lack of overall strategy are holding the space back</a:t>
            </a:r>
          </a:p>
          <a:p>
            <a:pPr marL="171450" lvl="0" indent="-171450">
              <a:spcBef>
                <a:spcPts val="0"/>
              </a:spcBef>
              <a:buFontTx/>
              <a:buChar char="-"/>
            </a:pPr>
            <a:r>
              <a:rPr lang="en-US" baseline="0" dirty="0" smtClean="0"/>
              <a:t>That being said, the opportunity for someone to come in and change the game is there and those who do that will gain a distinct advantage in the war over consumer preference and dollars</a:t>
            </a:r>
            <a:endParaRPr dirty="0"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25" cy="43195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20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Local Competition Assessment</a:t>
            </a:r>
          </a:p>
          <a:p>
            <a:pPr marL="342900" marR="0" lvl="0" indent="-34290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600" b="0" i="0" u="sng" strike="noStrike" cap="none" dirty="0" smtClean="0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/>
              </a:rPr>
              <a:t>Cosmopolitan’s Rose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SMS/Text Based with some apparent AI integration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Provides venue recommendations, but only basic requests within the property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 booking functionality, all requests are farmed out to the Concierge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Keyword based, but some natural text recognition</a:t>
            </a:r>
          </a:p>
          <a:p>
            <a:pPr marL="342900" marR="0" lvl="0" indent="-34290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600" b="0" i="0" u="sng" strike="noStrike" cap="none" dirty="0" smtClean="0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4"/>
              </a:rPr>
              <a:t>Las Vegas Sands Luis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Facebook Messenger based with Microsoft </a:t>
            </a:r>
            <a:r>
              <a:rPr lang="en-US" sz="1200" b="0" i="0" u="none" strike="noStrike" cap="none" dirty="0" err="1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Cortana</a:t>
            </a: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integration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Solely focus on room recommendations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Links out to the website for booking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Keyword and button based with no natural text recognition</a:t>
            </a:r>
          </a:p>
          <a:p>
            <a:pPr marL="342900" marR="0" lvl="0" indent="-34290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6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Additional Competition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At this point almost every industry has some form of chat bot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Usage varies from editorial delivery, to pure entertainment and recommendation engines</a:t>
            </a:r>
          </a:p>
          <a:p>
            <a:pPr marL="742950" marR="0" lvl="1" indent="-285750" algn="l" rtl="0">
              <a:spcBef>
                <a:spcPts val="240"/>
              </a:spcBef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Here is a list of some of the major bots currently in the market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Shape 330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00" cy="431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the delineation between the three terms as we see it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00" cy="431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R="0" lvl="0" indent="2540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6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Chat Bots are a new form of communication that are rapidly becoming popular amongst all industries for a variety of purposes, most commonly marketing and ecommerce</a:t>
            </a:r>
          </a:p>
          <a:p>
            <a:pPr marL="285750" marR="0" lvl="1" indent="-285750" algn="l" rtl="0"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endParaRPr lang="en-US" sz="1000" b="0" i="0" u="none" strike="noStrike" cap="none" dirty="0" smtClean="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85750" marR="0" lvl="1" indent="-28575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6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They are becoming popular as consumers shift toward mobile, and self service/want it now optionality</a:t>
            </a:r>
          </a:p>
          <a:p>
            <a:pPr marL="285750" marR="0" lvl="1" indent="-285750" algn="l" rtl="0"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endParaRPr lang="en-US" sz="1000" b="0" i="0" u="none" strike="noStrike" cap="none" dirty="0" smtClean="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85750" marR="0" lvl="1" indent="-28575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6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user base, while skewed toward a more tech savvy population, expands to all ages</a:t>
            </a:r>
          </a:p>
          <a:p>
            <a:pPr marL="285750" marR="0" lvl="1" indent="-285750" algn="l" rtl="0"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endParaRPr lang="en-US" sz="1000" b="0" i="0" u="none" strike="noStrike" cap="none" dirty="0" smtClean="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85750" marR="0" lvl="1" indent="-285750" algn="l" rtl="0">
              <a:spcBef>
                <a:spcPts val="320"/>
              </a:spcBef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600" b="0" i="0" u="none" strike="noStrike" cap="none" dirty="0" smtClean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technology supporting it is in its infancy, but with the expansion of AI and other Cognitive Technologies, we see this as a major component of folks daily experiences, and therefore a conditioned expectation within their travel experiences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00" cy="431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00" cy="431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Scale </a:t>
            </a:r>
          </a:p>
          <a:p>
            <a:pPr marL="171450" marR="0" lvl="0" indent="-1714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Immediately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makes this an option for millions more without needing a separate app</a:t>
            </a:r>
          </a:p>
          <a:p>
            <a:pPr marL="171450" marR="0" lvl="0" indent="-171450" algn="l" rtl="0">
              <a:spcBef>
                <a:spcPts val="0"/>
              </a:spcBef>
              <a:buSzPct val="25000"/>
              <a:buFontTx/>
              <a:buChar char="-"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Awareness</a:t>
            </a:r>
          </a:p>
          <a:p>
            <a:pPr marL="171450" marR="0" lvl="0" indent="-1714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longer a “social media” thing</a:t>
            </a:r>
          </a:p>
          <a:p>
            <a:pPr marL="171450" marR="0" lvl="0" indent="-1714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change from SMS to RCS is a bit complicated to explain to consumers unless you use a bot as an example. Makes bots much more approachable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Expectations</a:t>
            </a:r>
          </a:p>
          <a:p>
            <a:pPr marL="171450" marR="0" lvl="0" indent="-1714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Expectations will begin to shift, “If I can call you, why can’t I text you and why can’t I get the same experience as on any other messaging app” </a:t>
            </a:r>
          </a:p>
          <a:p>
            <a:pPr marL="171450" marR="0" lvl="0" indent="-1714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purely text-based experience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will make you look old school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731837" y="4560887"/>
            <a:ext cx="5851500" cy="431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152"/>
          <p:cNvSpPr txBox="1">
            <a:spLocks noGrp="1"/>
          </p:cNvSpPr>
          <p:nvPr>
            <p:ph type="sldNum" idx="12"/>
          </p:nvPr>
        </p:nvSpPr>
        <p:spPr>
          <a:xfrm>
            <a:off x="4143375" y="9120188"/>
            <a:ext cx="3170100" cy="479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4471939" y="1909251"/>
            <a:ext cx="4057811" cy="6881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Clr>
                <a:schemeClr val="lt1"/>
              </a:buClr>
              <a:buFont typeface="Century Gothic"/>
              <a:buNone/>
              <a:defRPr sz="32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4471939" y="2679573"/>
            <a:ext cx="3986258" cy="2691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24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7" name="Shape 17"/>
          <p:cNvCxnSpPr/>
          <p:nvPr/>
        </p:nvCxnSpPr>
        <p:spPr>
          <a:xfrm>
            <a:off x="5257800" y="2647949"/>
            <a:ext cx="3886200" cy="0"/>
          </a:xfrm>
          <a:prstGeom prst="straightConnector1">
            <a:avLst/>
          </a:prstGeom>
          <a:noFill/>
          <a:ln w="19050" cap="flat" cmpd="sng">
            <a:solidFill>
              <a:srgbClr val="A5A5A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1846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rgbClr val="FFFFFF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33350" algn="l" rtl="0">
              <a:spcBef>
                <a:spcPts val="480"/>
              </a:spcBef>
              <a:buClr>
                <a:srgbClr val="FFFFFF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76200" algn="l" rtl="0">
              <a:spcBef>
                <a:spcPts val="480"/>
              </a:spcBef>
              <a:buClr>
                <a:srgbClr val="FFFFFF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01600" algn="l" rtl="0">
              <a:spcBef>
                <a:spcPts val="400"/>
              </a:spcBef>
              <a:buClr>
                <a:srgbClr val="FFFFFF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01600" algn="l" rtl="0">
              <a:spcBef>
                <a:spcPts val="400"/>
              </a:spcBef>
              <a:buClr>
                <a:srgbClr val="FFFFFF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147874" y="4767262"/>
            <a:ext cx="652905" cy="2746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187667" y="128431"/>
            <a:ext cx="8229600" cy="7684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lt1"/>
              </a:buClr>
              <a:buFont typeface="Century Gothic"/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178319"/>
            <a:ext cx="4038599" cy="32064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FFFFFF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33350" algn="l" rtl="0">
              <a:spcBef>
                <a:spcPts val="480"/>
              </a:spcBef>
              <a:buClr>
                <a:srgbClr val="FFFFFF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01600" algn="l" rtl="0">
              <a:spcBef>
                <a:spcPts val="400"/>
              </a:spcBef>
              <a:buClr>
                <a:srgbClr val="FFFFFF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14300" algn="l" rtl="0">
              <a:spcBef>
                <a:spcPts val="360"/>
              </a:spcBef>
              <a:buClr>
                <a:srgbClr val="FFFFF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14300" algn="l" rtl="0">
              <a:spcBef>
                <a:spcPts val="360"/>
              </a:spcBef>
              <a:buClr>
                <a:srgbClr val="FFFFFF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1846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FFFFFF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58750" algn="l" rtl="0">
              <a:spcBef>
                <a:spcPts val="400"/>
              </a:spcBef>
              <a:buClr>
                <a:srgbClr val="FFFFFF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101600" algn="l" rtl="0">
              <a:spcBef>
                <a:spcPts val="400"/>
              </a:spcBef>
              <a:buClr>
                <a:srgbClr val="FFFFFF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14300" algn="l" rtl="0">
              <a:spcBef>
                <a:spcPts val="360"/>
              </a:spcBef>
              <a:buClr>
                <a:srgbClr val="FFFFFF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14300" algn="l" rtl="0">
              <a:spcBef>
                <a:spcPts val="360"/>
              </a:spcBef>
              <a:buClr>
                <a:srgbClr val="FFFFFF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147874" y="4767262"/>
            <a:ext cx="652905" cy="2746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lang="en-US"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87667" y="128431"/>
            <a:ext cx="8229600" cy="7684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lt1"/>
              </a:buClr>
              <a:buFont typeface="Century Gothic"/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734875" y="311485"/>
            <a:ext cx="7780087" cy="38256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147874" y="4767262"/>
            <a:ext cx="652905" cy="2746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lang="en-US"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187667" y="128431"/>
            <a:ext cx="8229600" cy="7684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lt1"/>
              </a:buClr>
              <a:buFont typeface="Century Gothic"/>
              <a:buNone/>
              <a:defRPr sz="2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Relationship Id="rId8" Type="http://schemas.openxmlformats.org/officeDocument/2006/relationships/image" Target="../media/image2.png"/><Relationship Id="rId9" Type="http://schemas.openxmlformats.org/officeDocument/2006/relationships/image" Target="../media/image3.jp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 descr="AdobeStock_102483600.jpg"/>
          <p:cNvPicPr preferRelativeResize="0"/>
          <p:nvPr/>
        </p:nvPicPr>
        <p:blipFill rotWithShape="1">
          <a:blip r:embed="rId7">
            <a:alphaModFix/>
          </a:blip>
          <a:srcRect t="7776" b="6966"/>
          <a:stretch/>
        </p:blipFill>
        <p:spPr>
          <a:xfrm>
            <a:off x="0" y="0"/>
            <a:ext cx="9144000" cy="4386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 descr="MRI_logo_1CBlack.ep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1000" y="4552950"/>
            <a:ext cx="1981199" cy="381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12" descr="AdobeStock_102483600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0" y="0"/>
            <a:ext cx="9144001" cy="5144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13" descr="MRI_logo_1CWhit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03201" y="4631987"/>
            <a:ext cx="1536699" cy="29326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enturebeat.com/2016/12/12/new-survey-and-insights-about-what-consumers-want-in-a-chatbot/" TargetMode="External"/><Relationship Id="rId4" Type="http://schemas.openxmlformats.org/officeDocument/2006/relationships/hyperlink" Target="https://www.inc.com/larry-kim/11-amazing-facts-you-might-not-know-about-chatbots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jp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5236676" y="1899104"/>
            <a:ext cx="3986258" cy="6881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entury Gothic"/>
              <a:buNone/>
            </a:pPr>
            <a:r>
              <a:rPr lang="en-US" sz="20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 Messaging is Disrupting Las Vegas Resorts</a:t>
            </a:r>
            <a:endParaRPr lang="en-US" sz="20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36676" y="2679573"/>
            <a:ext cx="3986258" cy="269155"/>
          </a:xfrm>
        </p:spPr>
        <p:txBody>
          <a:bodyPr/>
          <a:lstStyle/>
          <a:p>
            <a:pPr algn="l"/>
            <a:r>
              <a:rPr lang="en-US" dirty="0" smtClean="0"/>
              <a:t>Derek Schoen</a:t>
            </a:r>
          </a:p>
          <a:p>
            <a:pPr algn="l"/>
            <a:r>
              <a:rPr lang="en-US" dirty="0" smtClean="0"/>
              <a:t>@</a:t>
            </a:r>
            <a:r>
              <a:rPr lang="en-US" dirty="0" err="1" smtClean="0"/>
              <a:t>DerekSchoen</a:t>
            </a:r>
            <a:endParaRPr lang="en-US" dirty="0" smtClean="0"/>
          </a:p>
          <a:p>
            <a:pPr algn="l"/>
            <a:r>
              <a:rPr lang="en-US" dirty="0" smtClean="0"/>
              <a:t>Director of Media Innovation at MGM Resorts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187667" y="128431"/>
            <a:ext cx="8229600" cy="7684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entury Gothic"/>
              <a:buNone/>
            </a:pPr>
            <a:r>
              <a:rPr lang="en-US" sz="2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Why It Matters to Us</a:t>
            </a:r>
            <a:endParaRPr lang="en-US" sz="2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115000"/>
            <a:ext cx="8229600" cy="3299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3302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entury Gothic"/>
            </a:pPr>
            <a:r>
              <a:rPr lang="en-US" sz="16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Consumer Behavior is shifting</a:t>
            </a:r>
            <a:r>
              <a:rPr lang="en-US" sz="1600" dirty="0"/>
              <a:t>;</a:t>
            </a:r>
            <a:r>
              <a:rPr lang="en-US" sz="16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it is what our guests</a:t>
            </a:r>
            <a:r>
              <a:rPr lang="en-US" sz="1600" dirty="0"/>
              <a:t> expect.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VentureBeat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</a:t>
            </a:r>
          </a:p>
          <a:p>
            <a:pPr marL="457200" marR="0" lvl="0" indent="0" algn="l" rtl="0">
              <a:spcBef>
                <a:spcPts val="240"/>
              </a:spcBef>
              <a:spcAft>
                <a:spcPts val="0"/>
              </a:spcAft>
              <a:buNone/>
            </a:pPr>
            <a:r>
              <a:rPr lang="en-US" sz="1200" b="0" i="0" strike="noStrike" cap="none" dirty="0">
                <a:latin typeface="Century Gothic"/>
                <a:ea typeface="Century Gothic"/>
                <a:cs typeface="Century Gothic"/>
                <a:sym typeface="Century Gothic"/>
              </a:rPr>
              <a:t>      “Survey finds half of all consumers would prefer to conduct all customer service via messaging”</a:t>
            </a:r>
            <a:endParaRPr lang="en-US" sz="1200" b="0" i="0" strike="noStrike" cap="none" dirty="0">
              <a:latin typeface="Century Gothic"/>
              <a:ea typeface="Century Gothic"/>
              <a:cs typeface="Century Gothic"/>
              <a:sym typeface="Century Gothic"/>
              <a:hlinkClick r:id="rId3"/>
            </a:endParaRPr>
          </a:p>
          <a:p>
            <a:pPr marL="457200" marR="0" lvl="0" indent="0" algn="l" rtl="0">
              <a:spcBef>
                <a:spcPts val="240"/>
              </a:spcBef>
              <a:spcAft>
                <a:spcPts val="0"/>
              </a:spcAft>
              <a:buNone/>
            </a:pPr>
            <a:endParaRPr sz="1600" dirty="0"/>
          </a:p>
          <a:p>
            <a:pPr marL="457200" marR="0" lvl="0" indent="-33020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entury Gothic"/>
            </a:pPr>
            <a:r>
              <a:rPr lang="en-US" sz="16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Messaging is seeing rapid adoption already.</a:t>
            </a:r>
          </a:p>
          <a:p>
            <a:pPr marL="742950" marR="0" lvl="1" indent="-28575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 err="1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Inc.com</a:t>
            </a:r>
            <a:r>
              <a:rPr lang="en-US" sz="12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</a:t>
            </a:r>
          </a:p>
          <a:p>
            <a: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200" b="0" i="0" u="none" strike="noStrike" cap="none" dirty="0">
                <a:latin typeface="Century Gothic"/>
                <a:ea typeface="Century Gothic"/>
                <a:cs typeface="Century Gothic"/>
                <a:sym typeface="Century Gothic"/>
              </a:rPr>
              <a:t>     </a:t>
            </a:r>
            <a:r>
              <a:rPr lang="en-US" sz="1200" b="0" i="0" strike="noStrike" cap="none" dirty="0">
                <a:latin typeface="Century Gothic"/>
                <a:ea typeface="Century Gothic"/>
                <a:cs typeface="Century Gothic"/>
                <a:sym typeface="Century Gothic"/>
              </a:rPr>
              <a:t>“1.4 Billion People Use Messaging Apps”</a:t>
            </a:r>
            <a:endParaRPr lang="en-US" sz="1200" b="0" i="0" strike="noStrike" cap="none" dirty="0">
              <a:latin typeface="Century Gothic"/>
              <a:ea typeface="Century Gothic"/>
              <a:cs typeface="Century Gothic"/>
              <a:sym typeface="Century Gothic"/>
              <a:hlinkClick r:id="rId4"/>
            </a:endParaRPr>
          </a:p>
          <a:p>
            <a:pPr marL="0" marR="0" lvl="0" indent="0" algn="l" rtl="0">
              <a:spcBef>
                <a:spcPts val="320"/>
              </a:spcBef>
              <a:spcAft>
                <a:spcPts val="0"/>
              </a:spcAft>
              <a:buNone/>
            </a:pPr>
            <a:endParaRPr sz="1600" dirty="0"/>
          </a:p>
          <a:p>
            <a:pPr marL="457200" marR="0" lvl="0" indent="-330200" algn="l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Century Gothic"/>
            </a:pPr>
            <a:r>
              <a:rPr lang="en-US" sz="16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Very clear Cost </a:t>
            </a:r>
            <a:r>
              <a:rPr lang="en-US" sz="1600" dirty="0"/>
              <a:t>s</a:t>
            </a:r>
            <a:r>
              <a:rPr lang="en-US" sz="16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avings and Revenue </a:t>
            </a:r>
            <a:r>
              <a:rPr lang="en-US" sz="1600" dirty="0"/>
              <a:t>g</a:t>
            </a:r>
            <a:r>
              <a:rPr lang="en-US" sz="16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eneration implications</a:t>
            </a:r>
          </a:p>
          <a:p>
            <a:pPr marL="742950" marR="0" lvl="1" indent="-285750" algn="l" rtl="0">
              <a:spcBef>
                <a:spcPts val="240"/>
              </a:spcBef>
              <a:buClr>
                <a:srgbClr val="FFFFFF"/>
              </a:buClr>
              <a:buSzPct val="100000"/>
              <a:buFont typeface="Arial"/>
              <a:buChar char="–"/>
            </a:pPr>
            <a:r>
              <a:rPr lang="en-US" sz="12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Guest service recovery, staffing efficiencies, growth in share of wallet, upselling, identification of high spend consumers, data based approach, ability to test</a:t>
            </a:r>
            <a:r>
              <a:rPr lang="en-US" sz="1200" dirty="0"/>
              <a:t>, </a:t>
            </a:r>
            <a:r>
              <a:rPr lang="en-US" sz="1200" b="0" i="0" u="none" strike="noStrike" cap="none" dirty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learn</a:t>
            </a:r>
            <a:r>
              <a:rPr lang="en-US" sz="1200" dirty="0"/>
              <a:t>, and optimize.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187667" y="2220973"/>
            <a:ext cx="8229600" cy="768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dirty="0" smtClean="0"/>
              <a:t>The Misleading Title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>
            <a:spLocks noGrp="1"/>
          </p:cNvSpPr>
          <p:nvPr>
            <p:ph type="title"/>
          </p:nvPr>
        </p:nvSpPr>
        <p:spPr>
          <a:xfrm>
            <a:off x="187667" y="128431"/>
            <a:ext cx="8229600" cy="7684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entury Gothic"/>
              <a:buNone/>
            </a:pPr>
            <a:r>
              <a:rPr lang="en-US" sz="2800" b="0" i="0" u="none" strike="noStrike" cap="none" dirty="0" smtClean="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What Has Been Done in Vegas</a:t>
            </a:r>
            <a:endParaRPr lang="en-US" sz="2800" b="0" i="0" u="none" strike="noStrike" cap="none" dirty="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4" name="Picture 3" descr="rose-concierge-text-2-ROSE01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4" y="2140077"/>
            <a:ext cx="2713845" cy="1696153"/>
          </a:xfrm>
          <a:prstGeom prst="rect">
            <a:avLst/>
          </a:prstGeom>
        </p:spPr>
      </p:pic>
      <p:pic>
        <p:nvPicPr>
          <p:cNvPr id="5" name="Picture 4" descr="Screen Shot 2017-09-01 at 2.56.11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9"/>
          <a:stretch/>
        </p:blipFill>
        <p:spPr>
          <a:xfrm>
            <a:off x="4874817" y="2140077"/>
            <a:ext cx="1539363" cy="1696153"/>
          </a:xfrm>
          <a:prstGeom prst="rect">
            <a:avLst/>
          </a:prstGeom>
        </p:spPr>
      </p:pic>
      <p:pic>
        <p:nvPicPr>
          <p:cNvPr id="6" name="Picture 5" descr="Screen Shot 2017-09-01 at 2.56.35 PM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"/>
          <a:stretch/>
        </p:blipFill>
        <p:spPr>
          <a:xfrm>
            <a:off x="6541984" y="2140076"/>
            <a:ext cx="1544062" cy="1696153"/>
          </a:xfrm>
          <a:prstGeom prst="rect">
            <a:avLst/>
          </a:prstGeom>
        </p:spPr>
      </p:pic>
      <p:pic>
        <p:nvPicPr>
          <p:cNvPr id="8" name="Picture 7" descr="venetian_38416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07" y="971777"/>
            <a:ext cx="1771288" cy="756488"/>
          </a:xfrm>
          <a:prstGeom prst="rect">
            <a:avLst/>
          </a:prstGeom>
        </p:spPr>
      </p:pic>
      <p:pic>
        <p:nvPicPr>
          <p:cNvPr id="9" name="Picture 8" descr="119962_logo-small.gif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908" y="896927"/>
            <a:ext cx="1765298" cy="91161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69138" y="1804427"/>
            <a:ext cx="727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“Rose”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8262" y="1804427"/>
            <a:ext cx="633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“Luis”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192" y="2187456"/>
            <a:ext cx="8229600" cy="76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entury Gothic"/>
              <a:buNone/>
            </a:pPr>
            <a:r>
              <a:rPr lang="en-US" sz="2600" dirty="0" err="1" smtClean="0"/>
              <a:t>Chatbots</a:t>
            </a:r>
            <a:r>
              <a:rPr lang="en-US" sz="2600" dirty="0"/>
              <a:t> </a:t>
            </a:r>
            <a:r>
              <a:rPr lang="en-US" sz="2600" dirty="0" smtClean="0"/>
              <a:t>vs. </a:t>
            </a:r>
            <a:r>
              <a:rPr lang="en-US" sz="2600" dirty="0"/>
              <a:t>Live </a:t>
            </a:r>
            <a:r>
              <a:rPr lang="en-US" sz="2600" dirty="0" smtClean="0"/>
              <a:t>Chat vs. Messaging</a:t>
            </a:r>
            <a:endParaRPr lang="en-US" sz="2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192" y="2187456"/>
            <a:ext cx="8229600" cy="76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SzPct val="42307"/>
              <a:buFont typeface="Arial"/>
              <a:buNone/>
            </a:pPr>
            <a:r>
              <a:rPr lang="en-US" dirty="0" smtClean="0"/>
              <a:t>Our POV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229" y="177196"/>
            <a:ext cx="8561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entury Gothic"/>
                <a:cs typeface="Century Gothic"/>
              </a:rPr>
              <a:t>“No gimmicks, no abandonment, just smart service</a:t>
            </a:r>
            <a:r>
              <a:rPr lang="mr-IN" sz="2400" dirty="0" smtClean="0">
                <a:solidFill>
                  <a:schemeClr val="bg1"/>
                </a:solidFill>
                <a:latin typeface="Century Gothic"/>
                <a:cs typeface="Century Gothic"/>
              </a:rPr>
              <a:t>…</a:t>
            </a:r>
            <a:r>
              <a:rPr lang="en-US" sz="2400" dirty="0" smtClean="0">
                <a:solidFill>
                  <a:schemeClr val="bg1"/>
                </a:solidFill>
                <a:latin typeface="Century Gothic"/>
                <a:cs typeface="Century Gothic"/>
              </a:rPr>
              <a:t>” </a:t>
            </a:r>
            <a:endParaRPr lang="en-US" sz="2400" dirty="0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18398" y="3244589"/>
            <a:ext cx="756964" cy="745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968023" y="838971"/>
            <a:ext cx="1117928" cy="36045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127727" y="1302846"/>
            <a:ext cx="775704" cy="395435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MghBu0xQ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44" y="1594620"/>
            <a:ext cx="844149" cy="84414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489314" y="1275279"/>
            <a:ext cx="775704" cy="29885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MghBu0xQ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934" y="3652249"/>
            <a:ext cx="844149" cy="844149"/>
          </a:xfrm>
          <a:prstGeom prst="rect">
            <a:avLst/>
          </a:prstGeom>
        </p:spPr>
      </p:pic>
      <p:pic>
        <p:nvPicPr>
          <p:cNvPr id="12" name="Picture 11" descr="MghBu0xQ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261" y="1172545"/>
            <a:ext cx="844149" cy="844149"/>
          </a:xfrm>
          <a:prstGeom prst="rect">
            <a:avLst/>
          </a:prstGeom>
        </p:spPr>
      </p:pic>
      <p:pic>
        <p:nvPicPr>
          <p:cNvPr id="13" name="Picture 12" descr="tablet-tool-with-a-finger-of-a-hand-making-pressure-on-touch-pad_318-3346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85" y="3145960"/>
            <a:ext cx="844149" cy="84414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127727" y="1818976"/>
            <a:ext cx="775704" cy="395435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127727" y="2342663"/>
            <a:ext cx="775704" cy="395435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127727" y="2887482"/>
            <a:ext cx="775704" cy="395435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27727" y="3420059"/>
            <a:ext cx="775704" cy="395435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127727" y="3949525"/>
            <a:ext cx="775704" cy="395435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127727" y="904849"/>
            <a:ext cx="775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Century Gothic"/>
                <a:cs typeface="Century Gothic"/>
              </a:rPr>
              <a:t>Messaging Platforms</a:t>
            </a:r>
            <a:endParaRPr lang="en-US" sz="900" dirty="0">
              <a:latin typeface="Century Gothic"/>
              <a:cs typeface="Century Gothic"/>
            </a:endParaRPr>
          </a:p>
        </p:txBody>
      </p:sp>
      <p:pic>
        <p:nvPicPr>
          <p:cNvPr id="20" name="Picture 19" descr="ap_resize.ph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996" y="1338967"/>
            <a:ext cx="344104" cy="344104"/>
          </a:xfrm>
          <a:prstGeom prst="rect">
            <a:avLst/>
          </a:prstGeom>
        </p:spPr>
      </p:pic>
      <p:pic>
        <p:nvPicPr>
          <p:cNvPr id="21" name="Picture 20" descr="Twitter_bird_logo_2012.svg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996" y="3989725"/>
            <a:ext cx="370930" cy="301694"/>
          </a:xfrm>
          <a:prstGeom prst="rect">
            <a:avLst/>
          </a:prstGeom>
        </p:spPr>
      </p:pic>
      <p:pic>
        <p:nvPicPr>
          <p:cNvPr id="22" name="Picture 21" descr="SMS-or-Short-Message-Servic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089" y="3428924"/>
            <a:ext cx="384011" cy="386571"/>
          </a:xfrm>
          <a:prstGeom prst="rect">
            <a:avLst/>
          </a:prstGeom>
        </p:spPr>
      </p:pic>
      <p:pic>
        <p:nvPicPr>
          <p:cNvPr id="23" name="Picture 22" descr="web-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949" y="1876933"/>
            <a:ext cx="279521" cy="279521"/>
          </a:xfrm>
          <a:prstGeom prst="rect">
            <a:avLst/>
          </a:prstGeom>
        </p:spPr>
      </p:pic>
      <p:pic>
        <p:nvPicPr>
          <p:cNvPr id="24" name="Picture 23" descr="whatsapp_PNG4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237" y="2373083"/>
            <a:ext cx="323443" cy="323443"/>
          </a:xfrm>
          <a:prstGeom prst="rect">
            <a:avLst/>
          </a:prstGeom>
        </p:spPr>
      </p:pic>
      <p:pic>
        <p:nvPicPr>
          <p:cNvPr id="25" name="Picture 24" descr="_app_store_512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447" y="2935960"/>
            <a:ext cx="287129" cy="287129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6454841" y="1172545"/>
            <a:ext cx="965829" cy="15339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6454841" y="2811040"/>
            <a:ext cx="965829" cy="15339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659486" y="2045600"/>
            <a:ext cx="430887" cy="1384995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1600" dirty="0" err="1" smtClean="0">
                <a:latin typeface="Century Gothic"/>
                <a:cs typeface="Century Gothic"/>
              </a:rPr>
              <a:t>Chatbot</a:t>
            </a:r>
            <a:r>
              <a:rPr lang="en-US" sz="1600" dirty="0" smtClean="0">
                <a:latin typeface="Century Gothic"/>
                <a:cs typeface="Century Gothic"/>
              </a:rPr>
              <a:t> UX</a:t>
            </a:r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08076" y="1700343"/>
            <a:ext cx="8368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Century Gothic"/>
                <a:cs typeface="Century Gothic"/>
              </a:rPr>
              <a:t>Artificial Intelligence  Platform</a:t>
            </a:r>
            <a:endParaRPr lang="en-US" sz="900" dirty="0">
              <a:latin typeface="Century Gothic"/>
              <a:cs typeface="Century Gothic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08076" y="3282917"/>
            <a:ext cx="836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Century Gothic"/>
                <a:cs typeface="Century Gothic"/>
              </a:rPr>
              <a:t>Live Chat Platform</a:t>
            </a:r>
            <a:endParaRPr lang="en-US" sz="900" dirty="0">
              <a:latin typeface="Century Gothic"/>
              <a:cs typeface="Century Gothic"/>
            </a:endParaRPr>
          </a:p>
        </p:txBody>
      </p:sp>
      <p:pic>
        <p:nvPicPr>
          <p:cNvPr id="31" name="Picture 30" descr="call37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398" y="3244589"/>
            <a:ext cx="756964" cy="74513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</p:pic>
      <p:cxnSp>
        <p:nvCxnSpPr>
          <p:cNvPr id="32" name="Straight Connector 31"/>
          <p:cNvCxnSpPr>
            <a:stCxn id="12" idx="3"/>
            <a:endCxn id="14" idx="1"/>
          </p:cNvCxnSpPr>
          <p:nvPr/>
        </p:nvCxnSpPr>
        <p:spPr>
          <a:xfrm>
            <a:off x="3177410" y="1594620"/>
            <a:ext cx="950317" cy="42207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35" idx="3"/>
            <a:endCxn id="8" idx="1"/>
          </p:cNvCxnSpPr>
          <p:nvPr/>
        </p:nvCxnSpPr>
        <p:spPr>
          <a:xfrm flipV="1">
            <a:off x="2854198" y="1500564"/>
            <a:ext cx="1273529" cy="136028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9" idx="3"/>
            <a:endCxn id="18" idx="1"/>
          </p:cNvCxnSpPr>
          <p:nvPr/>
        </p:nvCxnSpPr>
        <p:spPr>
          <a:xfrm>
            <a:off x="1770193" y="2016695"/>
            <a:ext cx="2357534" cy="213054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 descr="tablet-tool-with-a-finger-of-a-hand-making-pressure-on-touch-pad_318-3346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049" y="2438769"/>
            <a:ext cx="844149" cy="844149"/>
          </a:xfrm>
          <a:prstGeom prst="rect">
            <a:avLst/>
          </a:prstGeom>
        </p:spPr>
      </p:pic>
      <p:cxnSp>
        <p:nvCxnSpPr>
          <p:cNvPr id="36" name="Straight Connector 35"/>
          <p:cNvCxnSpPr>
            <a:stCxn id="13" idx="3"/>
            <a:endCxn id="16" idx="1"/>
          </p:cNvCxnSpPr>
          <p:nvPr/>
        </p:nvCxnSpPr>
        <p:spPr>
          <a:xfrm flipV="1">
            <a:off x="1678934" y="3085200"/>
            <a:ext cx="2448793" cy="48283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0"/>
            <a:endCxn id="15" idx="1"/>
          </p:cNvCxnSpPr>
          <p:nvPr/>
        </p:nvCxnSpPr>
        <p:spPr>
          <a:xfrm flipV="1">
            <a:off x="3006598" y="2540381"/>
            <a:ext cx="1121129" cy="127511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1" idx="3"/>
            <a:endCxn id="17" idx="1"/>
          </p:cNvCxnSpPr>
          <p:nvPr/>
        </p:nvCxnSpPr>
        <p:spPr>
          <a:xfrm flipV="1">
            <a:off x="2523083" y="3617777"/>
            <a:ext cx="1604644" cy="456547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tablet-tool-with-a-finger-of-a-hand-making-pressure-on-touch-pad_318-3346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23" y="3815495"/>
            <a:ext cx="844149" cy="844149"/>
          </a:xfrm>
          <a:prstGeom prst="rect">
            <a:avLst/>
          </a:prstGeom>
        </p:spPr>
      </p:pic>
      <p:cxnSp>
        <p:nvCxnSpPr>
          <p:cNvPr id="40" name="Straight Connector 39"/>
          <p:cNvCxnSpPr>
            <a:stCxn id="8" idx="3"/>
            <a:endCxn id="10" idx="1"/>
          </p:cNvCxnSpPr>
          <p:nvPr/>
        </p:nvCxnSpPr>
        <p:spPr>
          <a:xfrm>
            <a:off x="4903431" y="1500564"/>
            <a:ext cx="585883" cy="126900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4" idx="3"/>
            <a:endCxn id="10" idx="1"/>
          </p:cNvCxnSpPr>
          <p:nvPr/>
        </p:nvCxnSpPr>
        <p:spPr>
          <a:xfrm>
            <a:off x="4903431" y="2016694"/>
            <a:ext cx="585883" cy="75287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5" idx="3"/>
            <a:endCxn id="10" idx="1"/>
          </p:cNvCxnSpPr>
          <p:nvPr/>
        </p:nvCxnSpPr>
        <p:spPr>
          <a:xfrm>
            <a:off x="4903431" y="2540381"/>
            <a:ext cx="585883" cy="22918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6" idx="3"/>
            <a:endCxn id="10" idx="1"/>
          </p:cNvCxnSpPr>
          <p:nvPr/>
        </p:nvCxnSpPr>
        <p:spPr>
          <a:xfrm flipV="1">
            <a:off x="4903431" y="2769566"/>
            <a:ext cx="585883" cy="31563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7" idx="3"/>
            <a:endCxn id="10" idx="1"/>
          </p:cNvCxnSpPr>
          <p:nvPr/>
        </p:nvCxnSpPr>
        <p:spPr>
          <a:xfrm flipV="1">
            <a:off x="4903431" y="2769566"/>
            <a:ext cx="585883" cy="84821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8" idx="3"/>
            <a:endCxn id="10" idx="1"/>
          </p:cNvCxnSpPr>
          <p:nvPr/>
        </p:nvCxnSpPr>
        <p:spPr>
          <a:xfrm flipV="1">
            <a:off x="4903431" y="2769566"/>
            <a:ext cx="585883" cy="1377677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26" idx="1"/>
          </p:cNvCxnSpPr>
          <p:nvPr/>
        </p:nvCxnSpPr>
        <p:spPr>
          <a:xfrm>
            <a:off x="6265018" y="1939505"/>
            <a:ext cx="189823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265018" y="3282918"/>
            <a:ext cx="189823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7" idx="0"/>
            <a:endCxn id="26" idx="2"/>
          </p:cNvCxnSpPr>
          <p:nvPr/>
        </p:nvCxnSpPr>
        <p:spPr>
          <a:xfrm flipV="1">
            <a:off x="6937756" y="2706465"/>
            <a:ext cx="0" cy="10457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420670" y="3617777"/>
            <a:ext cx="189823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5553353" y="4627577"/>
            <a:ext cx="965829" cy="28965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5553353" y="4650392"/>
            <a:ext cx="9658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Century Gothic"/>
                <a:cs typeface="Century Gothic"/>
              </a:rPr>
              <a:t>Paid Platform</a:t>
            </a:r>
            <a:endParaRPr lang="en-US" sz="900" dirty="0">
              <a:latin typeface="Century Gothic"/>
              <a:cs typeface="Century Gothic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652870" y="4616342"/>
            <a:ext cx="965829" cy="289651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6705804" y="4585921"/>
            <a:ext cx="866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Century Gothic"/>
                <a:cs typeface="Century Gothic"/>
              </a:rPr>
              <a:t>MGMRI Employee</a:t>
            </a:r>
            <a:endParaRPr lang="en-US" sz="900" dirty="0">
              <a:latin typeface="Century Gothic"/>
              <a:cs typeface="Century Gothic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4470250" y="4616342"/>
            <a:ext cx="965829" cy="289651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523184" y="4585921"/>
            <a:ext cx="866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latin typeface="Century Gothic"/>
                <a:cs typeface="Century Gothic"/>
              </a:rPr>
              <a:t>Organic Platform</a:t>
            </a:r>
            <a:endParaRPr lang="en-US" sz="9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187667" y="128431"/>
            <a:ext cx="8229600" cy="76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42307"/>
              <a:buFont typeface="Arial"/>
              <a:buNone/>
            </a:pPr>
            <a:r>
              <a:rPr lang="en-US" dirty="0" smtClean="0"/>
              <a:t>RCS Impact</a:t>
            </a:r>
            <a:endParaRPr lang="en-US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555074" y="988183"/>
            <a:ext cx="8229600" cy="32996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lvl="0" indent="-1651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742950" marR="0" lvl="1" indent="-133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2000" dirty="0" smtClean="0"/>
              <a:t>Scale</a:t>
            </a:r>
          </a:p>
          <a:p>
            <a:pPr marL="177800" indent="0">
              <a:buNone/>
            </a:pPr>
            <a:endParaRPr lang="en-US" sz="2000" dirty="0" smtClean="0"/>
          </a:p>
          <a:p>
            <a:r>
              <a:rPr lang="en-US" sz="2000" dirty="0" smtClean="0"/>
              <a:t>Awareness</a:t>
            </a:r>
          </a:p>
          <a:p>
            <a:pPr marL="177800" indent="0">
              <a:buNone/>
            </a:pPr>
            <a:endParaRPr lang="en-US" sz="2000" dirty="0" smtClean="0"/>
          </a:p>
          <a:p>
            <a:r>
              <a:rPr lang="en-US" sz="2000" dirty="0" smtClean="0"/>
              <a:t>Expectations</a:t>
            </a:r>
          </a:p>
          <a:p>
            <a:endParaRPr lang="en-US" sz="1400" dirty="0" smtClean="0"/>
          </a:p>
          <a:p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520853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457192" y="2187456"/>
            <a:ext cx="8229600" cy="76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entury Gothic"/>
              <a:buNone/>
            </a:pPr>
            <a:r>
              <a:rPr lang="en-US" sz="2600" dirty="0" smtClean="0"/>
              <a:t>Thank You</a:t>
            </a:r>
            <a:endParaRPr lang="en-US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Lion Mark Border Black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584</Words>
  <Application>Microsoft Macintosh PowerPoint</Application>
  <PresentationFormat>On-screen Show (16:9)</PresentationFormat>
  <Paragraphs>83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1_Lion Mark Border Black</vt:lpstr>
      <vt:lpstr>How Messaging is Disrupting Las Vegas Resorts</vt:lpstr>
      <vt:lpstr>Why It Matters to Us</vt:lpstr>
      <vt:lpstr>The Misleading Title</vt:lpstr>
      <vt:lpstr>What Has Been Done in Vegas</vt:lpstr>
      <vt:lpstr>Chatbots vs. Live Chat vs. Messaging</vt:lpstr>
      <vt:lpstr>Our POV</vt:lpstr>
      <vt:lpstr>PowerPoint Presentation</vt:lpstr>
      <vt:lpstr>RCS Impact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Need following slides/updates: </dc:title>
  <cp:lastModifiedBy>Derek Schoen</cp:lastModifiedBy>
  <cp:revision>27</cp:revision>
  <dcterms:modified xsi:type="dcterms:W3CDTF">2017-09-11T17:03:16Z</dcterms:modified>
</cp:coreProperties>
</file>